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8"/>
  </p:notesMasterIdLst>
  <p:sldIdLst>
    <p:sldId id="256" r:id="rId5"/>
    <p:sldId id="257" r:id="rId6"/>
    <p:sldId id="258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FE2B59C-4CA1-D98B-6F5A-8480EEF4F620}" v="20" dt="2024-08-28T20:51:30.23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81" autoAdjust="0"/>
    <p:restoredTop sz="94660"/>
  </p:normalViewPr>
  <p:slideViewPr>
    <p:cSldViewPr snapToGrid="0">
      <p:cViewPr varScale="1">
        <p:scale>
          <a:sx n="76" d="100"/>
          <a:sy n="76" d="100"/>
        </p:scale>
        <p:origin x="114" y="2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nse, Angela" userId="S::arl15@psu.edu::4f4c03e9-a9f0-4f8e-bafb-a02487a9a9fd" providerId="AD" clId="Web-{0FB7E497-FF8A-26E2-9915-E7200756337F}"/>
    <pc:docChg chg="modSld">
      <pc:chgData name="Linse, Angela" userId="S::arl15@psu.edu::4f4c03e9-a9f0-4f8e-bafb-a02487a9a9fd" providerId="AD" clId="Web-{0FB7E497-FF8A-26E2-9915-E7200756337F}" dt="2023-09-18T22:38:11.563" v="46"/>
      <pc:docMkLst>
        <pc:docMk/>
      </pc:docMkLst>
      <pc:sldChg chg="modNotes">
        <pc:chgData name="Linse, Angela" userId="S::arl15@psu.edu::4f4c03e9-a9f0-4f8e-bafb-a02487a9a9fd" providerId="AD" clId="Web-{0FB7E497-FF8A-26E2-9915-E7200756337F}" dt="2023-09-18T22:38:11.563" v="46"/>
        <pc:sldMkLst>
          <pc:docMk/>
          <pc:sldMk cId="3695459211" sldId="256"/>
        </pc:sldMkLst>
      </pc:sldChg>
    </pc:docChg>
  </pc:docChgLst>
  <pc:docChgLst>
    <pc:chgData name="Linse, Angela" userId="S::arl15@psu.edu::4f4c03e9-a9f0-4f8e-bafb-a02487a9a9fd" providerId="AD" clId="Web-{DFE2B59C-4CA1-D98B-6F5A-8480EEF4F620}"/>
    <pc:docChg chg="modSld">
      <pc:chgData name="Linse, Angela" userId="S::arl15@psu.edu::4f4c03e9-a9f0-4f8e-bafb-a02487a9a9fd" providerId="AD" clId="Web-{DFE2B59C-4CA1-D98B-6F5A-8480EEF4F620}" dt="2024-08-28T20:51:29.999" v="18" actId="20577"/>
      <pc:docMkLst>
        <pc:docMk/>
      </pc:docMkLst>
      <pc:sldChg chg="modSp">
        <pc:chgData name="Linse, Angela" userId="S::arl15@psu.edu::4f4c03e9-a9f0-4f8e-bafb-a02487a9a9fd" providerId="AD" clId="Web-{DFE2B59C-4CA1-D98B-6F5A-8480EEF4F620}" dt="2024-08-28T20:51:29.999" v="18" actId="20577"/>
        <pc:sldMkLst>
          <pc:docMk/>
          <pc:sldMk cId="3695459211" sldId="256"/>
        </pc:sldMkLst>
        <pc:spChg chg="mod">
          <ac:chgData name="Linse, Angela" userId="S::arl15@psu.edu::4f4c03e9-a9f0-4f8e-bafb-a02487a9a9fd" providerId="AD" clId="Web-{DFE2B59C-4CA1-D98B-6F5A-8480EEF4F620}" dt="2024-08-28T20:51:29.999" v="18" actId="20577"/>
          <ac:spMkLst>
            <pc:docMk/>
            <pc:sldMk cId="3695459211" sldId="256"/>
            <ac:spMk id="5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9C6262-BB3A-40C2-AE57-D62F638E9803}" type="datetimeFigureOut">
              <a:t>8/28/2024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AECB4B-F61A-4885-ABCF-5BDE509C7FC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8006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Please suggest to students that they keep the email message notifying them to schedule a date and time for their exam. There is also a desktop computer in the lobby of the Testing Center that they may sign into to reschedule.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AECB4B-F61A-4885-ABCF-5BDE509C7FC2}" type="slidenum"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2753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0F97B-5218-44DB-9DB2-71885397B677}" type="datetimeFigureOut">
              <a:rPr lang="en-US" smtClean="0"/>
              <a:t>8/28/2024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7F1C1-EC3D-47F9-8DD7-35A095B0F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8153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0F97B-5218-44DB-9DB2-71885397B677}" type="datetimeFigureOut">
              <a:rPr lang="en-US" smtClean="0"/>
              <a:t>8/28/2024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7F1C1-EC3D-47F9-8DD7-35A095B0F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2093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0F97B-5218-44DB-9DB2-71885397B677}" type="datetimeFigureOut">
              <a:rPr lang="en-US" smtClean="0"/>
              <a:t>8/28/2024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7F1C1-EC3D-47F9-8DD7-35A095B0F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8667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0F97B-5218-44DB-9DB2-71885397B677}" type="datetimeFigureOut">
              <a:rPr lang="en-US" smtClean="0"/>
              <a:t>8/28/2024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7F1C1-EC3D-47F9-8DD7-35A095B0F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5992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0F97B-5218-44DB-9DB2-71885397B677}" type="datetimeFigureOut">
              <a:rPr lang="en-US" smtClean="0"/>
              <a:t>8/28/2024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7F1C1-EC3D-47F9-8DD7-35A095B0F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7202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0F97B-5218-44DB-9DB2-71885397B677}" type="datetimeFigureOut">
              <a:rPr lang="en-US" smtClean="0"/>
              <a:t>8/28/2024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7F1C1-EC3D-47F9-8DD7-35A095B0F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5907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0F97B-5218-44DB-9DB2-71885397B677}" type="datetimeFigureOut">
              <a:rPr lang="en-US" smtClean="0"/>
              <a:t>8/28/2024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7F1C1-EC3D-47F9-8DD7-35A095B0F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4189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0F97B-5218-44DB-9DB2-71885397B677}" type="datetimeFigureOut">
              <a:rPr lang="en-US" smtClean="0"/>
              <a:t>8/28/2024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7F1C1-EC3D-47F9-8DD7-35A095B0F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6533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0F97B-5218-44DB-9DB2-71885397B677}" type="datetimeFigureOut">
              <a:rPr lang="en-US" smtClean="0"/>
              <a:t>8/28/2024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7F1C1-EC3D-47F9-8DD7-35A095B0F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1527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0F97B-5218-44DB-9DB2-71885397B677}" type="datetimeFigureOut">
              <a:rPr lang="en-US" smtClean="0"/>
              <a:t>8/28/2024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7F1C1-EC3D-47F9-8DD7-35A095B0F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1359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0F97B-5218-44DB-9DB2-71885397B677}" type="datetimeFigureOut">
              <a:rPr lang="en-US" smtClean="0"/>
              <a:t>8/28/2024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7F1C1-EC3D-47F9-8DD7-35A095B0F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7375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D0F97B-5218-44DB-9DB2-71885397B677}" type="datetimeFigureOut">
              <a:rPr lang="en-US" smtClean="0"/>
              <a:t>8/28/2024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D7F1C1-EC3D-47F9-8DD7-35A095B0F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305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senate.psu.edu/policies-and-rules-for-undergraduate-students/47-00-48-00-and-49-00-grades/%2349-20" TargetMode="Externa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07319"/>
          </a:xfrm>
        </p:spPr>
        <p:txBody>
          <a:bodyPr/>
          <a:lstStyle/>
          <a:p>
            <a:r>
              <a:rPr lang="en-US" b="1" dirty="0"/>
              <a:t>eTesting Student Conduct Expectations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838200" y="1241777"/>
            <a:ext cx="10055578" cy="542995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394970" lvl="0" indent="-337820">
              <a:spcBef>
                <a:spcPts val="600"/>
              </a:spcBef>
            </a:pPr>
            <a:r>
              <a:rPr lang="en-US" sz="3200" dirty="0"/>
              <a:t>Be respectful of staff and courteous to other students</a:t>
            </a:r>
            <a:endParaRPr lang="en-US"/>
          </a:p>
          <a:p>
            <a:pPr marL="394970" lvl="0" indent="-337820">
              <a:spcBef>
                <a:spcPts val="600"/>
              </a:spcBef>
            </a:pPr>
            <a:r>
              <a:rPr lang="en-US" sz="3200" dirty="0"/>
              <a:t>Do not request to be allowed to check-in late</a:t>
            </a:r>
            <a:endParaRPr lang="en-US" sz="3200" dirty="0">
              <a:ea typeface="Calibri" panose="020F0502020204030204"/>
              <a:cs typeface="Calibri" panose="020F0502020204030204"/>
            </a:endParaRPr>
          </a:p>
          <a:p>
            <a:pPr marL="57150" lvl="0" indent="0">
              <a:spcBef>
                <a:spcPts val="800"/>
              </a:spcBef>
              <a:buNone/>
            </a:pPr>
            <a:r>
              <a:rPr lang="en-US" sz="3200" i="1" dirty="0"/>
              <a:t>Before you reach the turnstile:</a:t>
            </a:r>
          </a:p>
          <a:p>
            <a:pPr marL="406400" indent="-349250">
              <a:spcBef>
                <a:spcPts val="600"/>
              </a:spcBef>
            </a:pPr>
            <a:r>
              <a:rPr lang="en-US" sz="3200" b="1" dirty="0"/>
              <a:t>In-hand:</a:t>
            </a:r>
            <a:r>
              <a:rPr lang="en-US" sz="3200" dirty="0"/>
              <a:t> student ID and instructor allowed items </a:t>
            </a:r>
            <a:br>
              <a:rPr lang="en-US" sz="3200" dirty="0"/>
            </a:br>
            <a:r>
              <a:rPr lang="en-US" sz="3200" dirty="0"/>
              <a:t>(no loans of forgotten items)</a:t>
            </a:r>
          </a:p>
          <a:p>
            <a:pPr marL="394970" lvl="0" indent="-337820"/>
            <a:r>
              <a:rPr lang="en-US" sz="3200" b="1" dirty="0"/>
              <a:t>In a closed bag:</a:t>
            </a:r>
            <a:endParaRPr lang="en-US" sz="3200" b="1" dirty="0">
              <a:ea typeface="Calibri" panose="020F0502020204030204"/>
              <a:cs typeface="Calibri" panose="020F0502020204030204"/>
            </a:endParaRPr>
          </a:p>
          <a:p>
            <a:pPr marL="914400" lvl="1" indent="-287020">
              <a:lnSpc>
                <a:spcPct val="85000"/>
              </a:lnSpc>
              <a:spcBef>
                <a:spcPts val="200"/>
              </a:spcBef>
              <a:buSzPct val="80000"/>
              <a:buFont typeface="Wingdings" panose="05000000000000000000" pitchFamily="2" charset="2"/>
              <a:buChar char="§"/>
            </a:pPr>
            <a:r>
              <a:rPr lang="en-US" sz="2800" i="1" dirty="0"/>
              <a:t>Silenced</a:t>
            </a:r>
            <a:r>
              <a:rPr lang="en-US" sz="2800" dirty="0"/>
              <a:t> cell phone</a:t>
            </a:r>
            <a:endParaRPr lang="en-US" sz="2800" dirty="0">
              <a:ea typeface="Calibri"/>
              <a:cs typeface="Calibri"/>
            </a:endParaRPr>
          </a:p>
          <a:p>
            <a:pPr marL="914400" lvl="1" indent="-287020">
              <a:lnSpc>
                <a:spcPct val="85000"/>
              </a:lnSpc>
              <a:spcBef>
                <a:spcPts val="200"/>
              </a:spcBef>
              <a:buSzPct val="80000"/>
              <a:buFont typeface="Wingdings" panose="05000000000000000000" pitchFamily="2" charset="2"/>
              <a:buChar char="§"/>
            </a:pPr>
            <a:r>
              <a:rPr lang="en-US" sz="2800" i="1" dirty="0"/>
              <a:t>Silenced</a:t>
            </a:r>
            <a:r>
              <a:rPr lang="en-US" sz="2800" dirty="0"/>
              <a:t> smart watches </a:t>
            </a:r>
            <a:endParaRPr lang="en-US" sz="2800" dirty="0">
              <a:ea typeface="Calibri"/>
              <a:cs typeface="Calibri"/>
            </a:endParaRPr>
          </a:p>
          <a:p>
            <a:pPr marL="914400" lvl="1" indent="-287020">
              <a:lnSpc>
                <a:spcPct val="85000"/>
              </a:lnSpc>
              <a:spcBef>
                <a:spcPts val="200"/>
              </a:spcBef>
              <a:buSzPct val="80000"/>
              <a:buFont typeface="Wingdings" panose="05000000000000000000" pitchFamily="2" charset="2"/>
              <a:buChar char="§"/>
            </a:pPr>
            <a:r>
              <a:rPr lang="en-US" sz="2800" dirty="0"/>
              <a:t>Headphones (unless used for the exam)</a:t>
            </a:r>
            <a:endParaRPr lang="en-US" sz="2800" dirty="0">
              <a:ea typeface="Calibri"/>
              <a:cs typeface="Calibri"/>
            </a:endParaRPr>
          </a:p>
          <a:p>
            <a:pPr marL="394970" lvl="0" indent="-337820">
              <a:spcBef>
                <a:spcPts val="600"/>
              </a:spcBef>
            </a:pPr>
            <a:r>
              <a:rPr lang="en-US" sz="3200" dirty="0"/>
              <a:t>Only water in a clear container allowed in testing room</a:t>
            </a:r>
            <a:endParaRPr lang="en-US" sz="3200" dirty="0">
              <a:ea typeface="Calibri" panose="020F0502020204030204"/>
              <a:cs typeface="Calibri" panose="020F0502020204030204"/>
            </a:endParaRPr>
          </a:p>
          <a:p>
            <a:pPr marL="394970" lvl="0" indent="-337820">
              <a:spcBef>
                <a:spcPts val="600"/>
              </a:spcBef>
            </a:pPr>
            <a:r>
              <a:rPr lang="en-US" sz="3200" dirty="0"/>
              <a:t>All testing stops at 11:00 pm, even if you check-in late</a:t>
            </a:r>
            <a:endParaRPr lang="en-US" sz="3200" dirty="0">
              <a:ea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6954592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07319"/>
          </a:xfrm>
        </p:spPr>
        <p:txBody>
          <a:bodyPr/>
          <a:lstStyle/>
          <a:p>
            <a:r>
              <a:rPr lang="en-US" b="1" dirty="0"/>
              <a:t>eTesting Academic Integrity Expectations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925689" y="1241779"/>
            <a:ext cx="10732914" cy="5373510"/>
          </a:xfrm>
        </p:spPr>
        <p:txBody>
          <a:bodyPr>
            <a:noAutofit/>
          </a:bodyPr>
          <a:lstStyle/>
          <a:p>
            <a:pPr marL="463550" indent="-293688">
              <a:spcBef>
                <a:spcPts val="600"/>
              </a:spcBef>
            </a:pPr>
            <a:r>
              <a:rPr lang="en-US" sz="3200" dirty="0"/>
              <a:t>Students should be familiar with the University’s </a:t>
            </a:r>
            <a:r>
              <a:rPr lang="en-US" sz="3200" u="sng" dirty="0">
                <a:hlinkClick r:id="rId2"/>
              </a:rPr>
              <a:t>Academic Integrity policy</a:t>
            </a:r>
            <a:r>
              <a:rPr lang="en-US" sz="3200" dirty="0"/>
              <a:t>.</a:t>
            </a:r>
          </a:p>
          <a:p>
            <a:pPr marL="463550" indent="-293688">
              <a:spcBef>
                <a:spcPts val="600"/>
              </a:spcBef>
            </a:pPr>
            <a:r>
              <a:rPr lang="en-US" sz="3200" b="1" dirty="0"/>
              <a:t>Empty desktop</a:t>
            </a:r>
            <a:r>
              <a:rPr lang="en-US" sz="3200" dirty="0"/>
              <a:t> (except materials allowed by your instructor)</a:t>
            </a:r>
          </a:p>
          <a:p>
            <a:pPr marL="463550" lvl="0" indent="-293688">
              <a:spcBef>
                <a:spcPts val="600"/>
              </a:spcBef>
            </a:pPr>
            <a:r>
              <a:rPr lang="en-US" sz="3200" b="1" dirty="0"/>
              <a:t>Presence at assigned station</a:t>
            </a:r>
            <a:r>
              <a:rPr lang="en-US" sz="3200" dirty="0"/>
              <a:t> (except necessary visits to the restroom)</a:t>
            </a:r>
          </a:p>
          <a:p>
            <a:pPr marL="463550" lvl="0" indent="-293688">
              <a:spcBef>
                <a:spcPts val="600"/>
              </a:spcBef>
            </a:pPr>
            <a:r>
              <a:rPr lang="en-US" sz="3200" b="1" dirty="0"/>
              <a:t>Silence</a:t>
            </a:r>
            <a:r>
              <a:rPr lang="en-US" sz="3200" dirty="0"/>
              <a:t> (no talking)</a:t>
            </a:r>
          </a:p>
          <a:p>
            <a:pPr marL="463550" lvl="0" indent="-293688">
              <a:spcBef>
                <a:spcPts val="600"/>
              </a:spcBef>
            </a:pPr>
            <a:r>
              <a:rPr lang="en-US" sz="3200" b="1" dirty="0"/>
              <a:t>Solitary work</a:t>
            </a:r>
            <a:r>
              <a:rPr lang="en-US" sz="3200" dirty="0"/>
              <a:t> (no communication with other students)</a:t>
            </a:r>
          </a:p>
          <a:p>
            <a:pPr marL="463550" lvl="0" indent="-293688">
              <a:spcBef>
                <a:spcPts val="600"/>
              </a:spcBef>
            </a:pPr>
            <a:r>
              <a:rPr lang="en-US" sz="3200" b="1" dirty="0"/>
              <a:t>Bags out of reach</a:t>
            </a:r>
            <a:r>
              <a:rPr lang="en-US" sz="3200" dirty="0"/>
              <a:t> (stowed under desk or on top shelf) </a:t>
            </a:r>
          </a:p>
          <a:p>
            <a:pPr marL="463550" lvl="0" indent="-293688">
              <a:spcBef>
                <a:spcPts val="600"/>
              </a:spcBef>
            </a:pPr>
            <a:r>
              <a:rPr lang="en-US" sz="3200" b="1" dirty="0"/>
              <a:t>Bags closed</a:t>
            </a:r>
            <a:r>
              <a:rPr lang="en-US" sz="3200" dirty="0"/>
              <a:t> while in the testing room</a:t>
            </a:r>
          </a:p>
        </p:txBody>
      </p:sp>
    </p:spTree>
    <p:extLst>
      <p:ext uri="{BB962C8B-B14F-4D97-AF65-F5344CB8AC3E}">
        <p14:creationId xmlns:p14="http://schemas.microsoft.com/office/powerpoint/2010/main" val="1032068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641602" y="1402648"/>
            <a:ext cx="6908797" cy="1321503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en-US" sz="3200" dirty="0"/>
              <a:t>Disruptive students will be asked to move to the end of the check-in line. </a:t>
            </a:r>
          </a:p>
        </p:txBody>
      </p:sp>
      <p:sp>
        <p:nvSpPr>
          <p:cNvPr id="3" name="Rectangle 2"/>
          <p:cNvSpPr/>
          <p:nvPr/>
        </p:nvSpPr>
        <p:spPr>
          <a:xfrm>
            <a:off x="1264356" y="3012020"/>
            <a:ext cx="9663288" cy="1805518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en-US" sz="3200" dirty="0"/>
              <a:t>Students who violate Testing Center expectations </a:t>
            </a:r>
          </a:p>
          <a:p>
            <a:pPr algn="ctr">
              <a:lnSpc>
                <a:spcPct val="90000"/>
              </a:lnSpc>
            </a:pPr>
            <a:r>
              <a:rPr lang="en-US" sz="3200" dirty="0"/>
              <a:t>will be reported to the instructor and possibly </a:t>
            </a:r>
            <a:br>
              <a:rPr lang="en-US" sz="3200" dirty="0"/>
            </a:br>
            <a:r>
              <a:rPr lang="en-US" sz="3200" dirty="0"/>
              <a:t>to the Office of Student Conduct and Accountability.</a:t>
            </a:r>
          </a:p>
        </p:txBody>
      </p:sp>
      <p:sp>
        <p:nvSpPr>
          <p:cNvPr id="4" name="Rectangle 3"/>
          <p:cNvSpPr/>
          <p:nvPr/>
        </p:nvSpPr>
        <p:spPr>
          <a:xfrm>
            <a:off x="3276601" y="5127985"/>
            <a:ext cx="5638798" cy="129822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en-US" sz="3200" dirty="0">
                <a:solidFill>
                  <a:schemeClr val="tx1"/>
                </a:solidFill>
              </a:rPr>
              <a:t>Persistent disruptors will be asked leave the Testing Center.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7644" y="383823"/>
            <a:ext cx="107808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latin typeface="+mj-lt"/>
              </a:rPr>
              <a:t>Consequences of Student Misconduct</a:t>
            </a:r>
            <a:endParaRPr lang="en-US" sz="24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646226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A74637565BDE5489906B892B68FCD74" ma:contentTypeVersion="15" ma:contentTypeDescription="Create a new document." ma:contentTypeScope="" ma:versionID="208d3a839d2d806c4880197d42afcf22">
  <xsd:schema xmlns:xsd="http://www.w3.org/2001/XMLSchema" xmlns:xs="http://www.w3.org/2001/XMLSchema" xmlns:p="http://schemas.microsoft.com/office/2006/metadata/properties" xmlns:ns2="29a24ff3-4092-4929-956b-1ea5a10c163b" xmlns:ns3="88ccfbce-2e63-4517-84a1-5e176e9bafca" targetNamespace="http://schemas.microsoft.com/office/2006/metadata/properties" ma:root="true" ma:fieldsID="91303104459fb6ed7bbd25009116420d" ns2:_="" ns3:_="">
    <xsd:import namespace="29a24ff3-4092-4929-956b-1ea5a10c163b"/>
    <xsd:import namespace="88ccfbce-2e63-4517-84a1-5e176e9bafca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LengthInSeconds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a24ff3-4092-4929-956b-1ea5a10c163b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8ccfbce-2e63-4517-84a1-5e176e9bafc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2" nillable="true" ma:displayName="Length (seconds)" ma:internalName="MediaLengthInSeconds" ma:readOnly="true">
      <xsd:simpleType>
        <xsd:restriction base="dms:Unknown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C0AEDB2-E971-4315-88C1-05C0F161549F}">
  <ds:schemaRefs>
    <ds:schemaRef ds:uri="http://www.w3.org/XML/1998/namespace"/>
    <ds:schemaRef ds:uri="http://purl.org/dc/elements/1.1/"/>
    <ds:schemaRef ds:uri="http://purl.org/dc/dcmitype/"/>
    <ds:schemaRef ds:uri="10928f7f-f855-49e7-b071-be5ddb629e3c"/>
    <ds:schemaRef ds:uri="http://schemas.microsoft.com/office/2006/documentManagement/types"/>
    <ds:schemaRef ds:uri="http://schemas.microsoft.com/office/2006/metadata/properties"/>
    <ds:schemaRef ds:uri="f2bd4482-dac6-4639-9e49-1dba3b54fa22"/>
    <ds:schemaRef ds:uri="http://schemas.microsoft.com/office/infopath/2007/PartnerControls"/>
    <ds:schemaRef ds:uri="http://schemas.openxmlformats.org/package/2006/metadata/core-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FA1A61EB-6012-411B-A628-91D605399CF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9a24ff3-4092-4929-956b-1ea5a10c163b"/>
    <ds:schemaRef ds:uri="88ccfbce-2e63-4517-84a1-5e176e9bafc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5402C51-ADB4-4DBF-8568-3FF41433F65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1692</TotalTime>
  <Words>204</Words>
  <Application>Microsoft Office PowerPoint</Application>
  <PresentationFormat>Widescreen</PresentationFormat>
  <Paragraphs>24</Paragraphs>
  <Slides>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eTesting Student Conduct Expectations</vt:lpstr>
      <vt:lpstr>eTesting Academic Integrity Expectations</vt:lpstr>
      <vt:lpstr>PowerPoint Presentation</vt:lpstr>
    </vt:vector>
  </TitlesOfParts>
  <Company>Penn State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Linse, Angela</dc:creator>
  <cp:lastModifiedBy>Linse, Angela</cp:lastModifiedBy>
  <cp:revision>26</cp:revision>
  <dcterms:created xsi:type="dcterms:W3CDTF">2023-09-06T18:00:18Z</dcterms:created>
  <dcterms:modified xsi:type="dcterms:W3CDTF">2024-08-28T20:51:38Z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0x0101008A74637565BDE5489906B892B68FCD74</vt:lpwstr>
  </property>
</Properties>
</file>